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91" r:id="rId22"/>
    <p:sldId id="292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8" r:id="rId31"/>
    <p:sldId id="289" r:id="rId32"/>
    <p:sldId id="290" r:id="rId33"/>
    <p:sldId id="293" r:id="rId34"/>
    <p:sldId id="294" r:id="rId35"/>
    <p:sldId id="296" r:id="rId36"/>
    <p:sldId id="295" r:id="rId37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988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C050-0B71-4A36-98C3-D8F97AD7D63B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C68E-45FA-4B63-81C9-A47A83E88D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16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C050-0B71-4A36-98C3-D8F97AD7D63B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C68E-45FA-4B63-81C9-A47A83E88D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428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C050-0B71-4A36-98C3-D8F97AD7D63B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C68E-45FA-4B63-81C9-A47A83E88D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507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2"/>
          </a:xfrm>
        </p:spPr>
        <p:txBody>
          <a:bodyPr/>
          <a:lstStyle>
            <a:lvl1pPr marL="0" indent="0" algn="just">
              <a:buFontTx/>
              <a:buNone/>
              <a:defRPr sz="2400" baseline="0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  <a:lvl2pPr marL="457200" indent="0">
              <a:buFontTx/>
              <a:buNone/>
              <a:defRPr sz="2000" baseline="0">
                <a:latin typeface="Times New Roman" panose="02020603050405020304" pitchFamily="18" charset="0"/>
                <a:ea typeface="微軟正黑體" panose="020B0604030504040204" pitchFamily="34" charset="-120"/>
              </a:defRPr>
            </a:lvl2pPr>
            <a:lvl3pPr marL="914400" indent="0">
              <a:buFontTx/>
              <a:buNone/>
              <a:defRPr sz="1600" baseline="0">
                <a:latin typeface="Times New Roman" panose="02020603050405020304" pitchFamily="18" charset="0"/>
                <a:ea typeface="微軟正黑體" panose="020B0604030504040204" pitchFamily="34" charset="-120"/>
              </a:defRPr>
            </a:lvl3pPr>
            <a:lvl4pPr marL="1371600" indent="0">
              <a:buFontTx/>
              <a:buNone/>
              <a:defRPr sz="1200" baseline="0">
                <a:latin typeface="Times New Roman" panose="02020603050405020304" pitchFamily="18" charset="0"/>
                <a:ea typeface="微軟正黑體" panose="020B0604030504040204" pitchFamily="34" charset="-120"/>
              </a:defRPr>
            </a:lvl4pPr>
            <a:lvl5pPr marL="1828800" indent="0">
              <a:buFontTx/>
              <a:buNone/>
              <a:defRPr sz="800" baseline="0">
                <a:latin typeface="Times New Roman" panose="020206030504050203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C050-0B71-4A36-98C3-D8F97AD7D63B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C68E-45FA-4B63-81C9-A47A83E88D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097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C050-0B71-4A36-98C3-D8F97AD7D63B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C68E-45FA-4B63-81C9-A47A83E88D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30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C050-0B71-4A36-98C3-D8F97AD7D63B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C68E-45FA-4B63-81C9-A47A83E88D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895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C050-0B71-4A36-98C3-D8F97AD7D63B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C68E-45FA-4B63-81C9-A47A83E88D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36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C050-0B71-4A36-98C3-D8F97AD7D63B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C68E-45FA-4B63-81C9-A47A83E88D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31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C050-0B71-4A36-98C3-D8F97AD7D63B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C68E-45FA-4B63-81C9-A47A83E88D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36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C050-0B71-4A36-98C3-D8F97AD7D63B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C68E-45FA-4B63-81C9-A47A83E88D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511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C050-0B71-4A36-98C3-D8F97AD7D63B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C68E-45FA-4B63-81C9-A47A83E88D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39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0C050-0B71-4A36-98C3-D8F97AD7D63B}" type="datetimeFigureOut">
              <a:rPr lang="zh-TW" altLang="en-US" smtClean="0"/>
              <a:t>2016/8/17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EC68E-45FA-4B63-81C9-A47A83E88D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08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jpeg"/><Relationship Id="rId5" Type="http://schemas.openxmlformats.org/officeDocument/2006/relationships/image" Target="../media/image4.png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topia.com.au/search.ep?author=Cheng-Kuan%20Lin" TargetMode="External"/><Relationship Id="rId2" Type="http://schemas.openxmlformats.org/officeDocument/2006/relationships/hyperlink" Target="http://www.booktopia.com.au/search.ep?author=Lih-Hsing%20Hsu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Chapter 5: Globally 3*-connected graphs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411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Since the graph in Figure 5-6 is globally 3*-connected, there are three internally disjoint paths between </a:t>
            </a:r>
            <a:r>
              <a:rPr lang="zh-TW" altLang="zh-TW" i="1" dirty="0"/>
              <a:t>x</a:t>
            </a:r>
            <a:r>
              <a:rPr lang="zh-TW" altLang="zh-TW" dirty="0"/>
              <a:t> and </a:t>
            </a:r>
            <a:r>
              <a:rPr lang="zh-TW" altLang="zh-TW" i="1" dirty="0"/>
              <a:t>y</a:t>
            </a:r>
            <a:r>
              <a:rPr lang="zh-TW" altLang="zh-TW" dirty="0"/>
              <a:t> </a:t>
            </a:r>
            <a:r>
              <a:rPr lang="en-US" altLang="zh-TW" dirty="0"/>
              <a:t>(</a:t>
            </a:r>
            <a:r>
              <a:rPr lang="zh-TW" altLang="zh-TW" dirty="0"/>
              <a:t>Figure 5-8</a:t>
            </a:r>
            <a:r>
              <a:rPr lang="en-US" altLang="zh-TW" dirty="0"/>
              <a:t>)</a:t>
            </a:r>
            <a:r>
              <a:rPr lang="zh-TW" altLang="zh-TW" dirty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808023"/>
              </p:ext>
            </p:extLst>
          </p:nvPr>
        </p:nvGraphicFramePr>
        <p:xfrm>
          <a:off x="1113441" y="1624695"/>
          <a:ext cx="6485069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r:id="rId3" imgW="4961001" imgH="2971038" progId="Microsoft">
                  <p:embed/>
                </p:oleObj>
              </mc:Choice>
              <mc:Fallback>
                <p:oleObj r:id="rId3" imgW="4961001" imgH="2971038" progId="Microsof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441" y="1624695"/>
                        <a:ext cx="6485069" cy="388843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009890" y="5445224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5-8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1580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Now, we </a:t>
            </a:r>
            <a:r>
              <a:rPr lang="en-US" altLang="zh-TW" dirty="0"/>
              <a:t>must </a:t>
            </a:r>
            <a:r>
              <a:rPr lang="zh-TW" altLang="zh-TW" dirty="0"/>
              <a:t>prove that every globally 3*-connected graph is 1-vertex fault tolerant Hamiltonian. Suppose that some vertex is faulty as shown in Figure 5-9.</a:t>
            </a:r>
            <a:endParaRPr lang="zh-TW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570860"/>
              </p:ext>
            </p:extLst>
          </p:nvPr>
        </p:nvGraphicFramePr>
        <p:xfrm>
          <a:off x="2195736" y="1761924"/>
          <a:ext cx="4264521" cy="3607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r:id="rId3" imgW="3774567" imgH="3146679" progId="Microsoft">
                  <p:embed/>
                </p:oleObj>
              </mc:Choice>
              <mc:Fallback>
                <p:oleObj r:id="rId3" imgW="3774567" imgH="3146679" progId="Microsof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761924"/>
                        <a:ext cx="4264521" cy="3607522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009890" y="5939988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5-9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264091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Since the graph in Figure 5-6 is globally 3*-connected, there are three internally disjoint paths between </a:t>
            </a:r>
            <a:r>
              <a:rPr lang="en-US" altLang="zh-TW" i="1" dirty="0"/>
              <a:t>y</a:t>
            </a:r>
            <a:r>
              <a:rPr lang="zh-TW" altLang="zh-TW" dirty="0"/>
              <a:t> and </a:t>
            </a:r>
            <a:r>
              <a:rPr lang="en-US" altLang="zh-TW" i="1" dirty="0"/>
              <a:t>z</a:t>
            </a:r>
            <a:r>
              <a:rPr lang="zh-TW" altLang="zh-TW" dirty="0"/>
              <a:t> shown in Figure 5-10.</a:t>
            </a:r>
            <a:endParaRPr lang="zh-TW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336827"/>
              </p:ext>
            </p:extLst>
          </p:nvPr>
        </p:nvGraphicFramePr>
        <p:xfrm>
          <a:off x="1581161" y="1646228"/>
          <a:ext cx="5981675" cy="4169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r:id="rId3" imgW="4458081" imgH="3080004" progId="Microsoft">
                  <p:embed/>
                </p:oleObj>
              </mc:Choice>
              <mc:Fallback>
                <p:oleObj r:id="rId3" imgW="4458081" imgH="3080004" progId="Microsof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61" y="1646228"/>
                        <a:ext cx="5981675" cy="416945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951381" y="5836622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5-10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8828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3-join</a:t>
            </a:r>
            <a:r>
              <a:rPr lang="zh-TW" altLang="zh-TW" dirty="0"/>
              <a:t>.</a:t>
            </a:r>
          </a:p>
          <a:p>
            <a:endParaRPr lang="zh-TW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951381" y="6208048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5-11</a:t>
            </a:r>
            <a:endParaRPr lang="zh-TW" altLang="zh-TW" dirty="0"/>
          </a:p>
        </p:txBody>
      </p:sp>
      <p:grpSp>
        <p:nvGrpSpPr>
          <p:cNvPr id="4" name="群組 3"/>
          <p:cNvGrpSpPr/>
          <p:nvPr/>
        </p:nvGrpSpPr>
        <p:grpSpPr>
          <a:xfrm>
            <a:off x="2195736" y="1844824"/>
            <a:ext cx="4561252" cy="4369134"/>
            <a:chOff x="2195736" y="1844824"/>
            <a:chExt cx="4561252" cy="436913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1844824"/>
              <a:ext cx="4561252" cy="4369134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505" y="2646420"/>
              <a:ext cx="1039392" cy="77954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847" y="5661248"/>
              <a:ext cx="914430" cy="4629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1945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84" y="2108231"/>
            <a:ext cx="3456202" cy="391305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979712" y="5895181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5-12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372200" y="6021288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5-13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2708920"/>
            <a:ext cx="743744" cy="55780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384268"/>
            <a:ext cx="1009211" cy="51091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16831"/>
            <a:ext cx="2355168" cy="414228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32733"/>
            <a:ext cx="177607" cy="16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08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31018"/>
            <a:ext cx="5066423" cy="488690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951381" y="5733256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/>
              <a:t>Figure 5-14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40" y="2276872"/>
            <a:ext cx="743744" cy="55780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75" y="5151509"/>
            <a:ext cx="689359" cy="34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86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635896" y="6455548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/>
              <a:t>Figure 5-15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1763688" y="2348879"/>
            <a:ext cx="5400599" cy="4226282"/>
            <a:chOff x="1763688" y="2348879"/>
            <a:chExt cx="5400599" cy="4226282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2348879"/>
              <a:ext cx="5400599" cy="4226282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192" y="5157192"/>
              <a:ext cx="219704" cy="181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4729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626568" y="6000913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/>
              <a:t>Figure 5-16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203163"/>
              </p:ext>
            </p:extLst>
          </p:nvPr>
        </p:nvGraphicFramePr>
        <p:xfrm>
          <a:off x="5508104" y="1052736"/>
          <a:ext cx="2553072" cy="476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8" r:id="rId3" imgW="3385566" imgH="5943600" progId="Microsoft">
                  <p:embed/>
                </p:oleObj>
              </mc:Choice>
              <mc:Fallback>
                <p:oleObj r:id="rId3" imgW="3385566" imgH="5943600" progId="Microsof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052736"/>
                        <a:ext cx="2553072" cy="4761479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372200" y="6029081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/>
              <a:t>Figure 5-17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467544" y="1535813"/>
            <a:ext cx="4451814" cy="4413237"/>
            <a:chOff x="467544" y="1535813"/>
            <a:chExt cx="4451814" cy="4413237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535813"/>
              <a:ext cx="4451814" cy="4413237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805" y="4221088"/>
              <a:ext cx="439408" cy="3638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3012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9584"/>
            <a:ext cx="6658713" cy="5821095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951381" y="6237312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/>
              <a:t>Figure 5-18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76" y="4941168"/>
            <a:ext cx="369602" cy="3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71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r>
              <a:rPr lang="en-US" altLang="zh-TW" dirty="0"/>
              <a:t>Any graph </a:t>
            </a:r>
            <a:r>
              <a:rPr lang="en-US" altLang="zh-TW" i="1" dirty="0"/>
              <a:t>G</a:t>
            </a:r>
            <a:r>
              <a:rPr lang="en-US" altLang="zh-TW" dirty="0"/>
              <a:t> is globally 3*-</a:t>
            </a:r>
            <a:r>
              <a:rPr lang="en-US" altLang="zh-TW" dirty="0">
                <a:solidFill>
                  <a:srgbClr val="FF0000"/>
                </a:solidFill>
              </a:rPr>
              <a:t>connected if and only if </a:t>
            </a:r>
            <a:r>
              <a:rPr lang="en-US" altLang="zh-TW" dirty="0"/>
              <a:t>its vertex expansion is globally 3*-connected.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3017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794004"/>
              </p:ext>
            </p:extLst>
          </p:nvPr>
        </p:nvGraphicFramePr>
        <p:xfrm>
          <a:off x="2697761" y="2389530"/>
          <a:ext cx="3948311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r:id="rId3" imgW="5132070" imgH="4078605" progId="Microsoft">
                  <p:embed/>
                </p:oleObj>
              </mc:Choice>
              <mc:Fallback>
                <p:oleObj r:id="rId3" imgW="5132070" imgH="4078605" progId="Microsof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761" y="2389530"/>
                        <a:ext cx="3948311" cy="3168352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671917" y="5730032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5-1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3325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126874"/>
              </p:ext>
            </p:extLst>
          </p:nvPr>
        </p:nvGraphicFramePr>
        <p:xfrm>
          <a:off x="1816969" y="764704"/>
          <a:ext cx="5510062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r:id="rId3" imgW="8326755" imgH="7647051" progId="Microsoft">
                  <p:embed/>
                </p:oleObj>
              </mc:Choice>
              <mc:Fallback>
                <p:oleObj r:id="rId3" imgW="8326755" imgH="7647051" progId="Microsof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969" y="764704"/>
                        <a:ext cx="5510062" cy="43924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779912" y="5661248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/>
              <a:t>Figure 5-19</a:t>
            </a:r>
          </a:p>
        </p:txBody>
      </p:sp>
    </p:spTree>
    <p:extLst>
      <p:ext uri="{BB962C8B-B14F-4D97-AF65-F5344CB8AC3E}">
        <p14:creationId xmlns:p14="http://schemas.microsoft.com/office/powerpoint/2010/main" val="3938719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Category 1 consists the set of all cubic Hamiltonian graphs that are Hamiltonian connected, 1-fault tolerant Hamiltonian, and globally 3*-connected.  Category 2 consists of the set of all cubic Hamiltonian graphs that are Hamiltonian connected, 1-fault tolerant Hamiltonian, but not globally 3*-connected. Category 3 consists of the set of all cubic Hamiltonian graphs that are not Hamiltonian connected, 1-fault tolerant Hamiltonian, globally 3*-connected. Category 4 consists the set of all cubic Hamiltonian graphs that are not Hamiltonian connected, 1-fault tolerant Hamiltonian, and not globally 3*-connected. Category 5 consists the set of all cubic Hamiltonian graphs that are Hamiltonian connected, not 1-fault tolerant Hamiltonian, and not globally 3*-connected. Category 6 consists the set of all cubic Hamiltonian graphs that are not Hamiltonian connected, not 1-fault tolerant Hamiltonian, and not globally 3*-connected. 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04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2648"/>
          </a:xfrm>
        </p:spPr>
        <p:txBody>
          <a:bodyPr/>
          <a:lstStyle/>
          <a:p>
            <a:r>
              <a:rPr lang="zh-TW" altLang="zh-TW" dirty="0"/>
              <a:t>All graphs in Category </a:t>
            </a:r>
            <a:r>
              <a:rPr lang="en-US" altLang="zh-TW" dirty="0"/>
              <a:t>A</a:t>
            </a:r>
            <a:r>
              <a:rPr lang="zh-TW" altLang="zh-TW" dirty="0"/>
              <a:t> are in </a:t>
            </a:r>
            <a:r>
              <a:rPr lang="en-US" altLang="zh-TW" dirty="0"/>
              <a:t>Category 1: cubic Hamiltonian graphs that are Hamiltonian connected, 1-fault tolerant Hamiltonian, and globally 3*-connected</a:t>
            </a:r>
            <a:r>
              <a:rPr lang="zh-TW" altLang="zh-TW" dirty="0"/>
              <a:t>.</a:t>
            </a:r>
            <a:r>
              <a:rPr lang="zh-TW" altLang="en-US" dirty="0"/>
              <a:t> 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Chapter 4</a:t>
            </a:r>
            <a:r>
              <a:rPr lang="en-US" altLang="zh-TW" dirty="0"/>
              <a:t> already showed </a:t>
            </a:r>
            <a:r>
              <a:rPr lang="zh-TW" altLang="zh-TW" dirty="0"/>
              <a:t>examples of graphs in </a:t>
            </a:r>
            <a:r>
              <a:rPr lang="en-US" altLang="zh-TW" dirty="0"/>
              <a:t>Categories</a:t>
            </a:r>
            <a:r>
              <a:rPr lang="zh-TW" altLang="zh-TW" dirty="0"/>
              <a:t> 5</a:t>
            </a:r>
            <a:r>
              <a:rPr lang="en-US" altLang="zh-TW" dirty="0"/>
              <a:t> (cubic Hamiltonian graphs that are Hamiltonian connected, not 1-fault tolerant Hamiltonian, and not globally 3*-connected)</a:t>
            </a:r>
            <a:r>
              <a:rPr lang="zh-TW" altLang="zh-TW" dirty="0"/>
              <a:t> and 6</a:t>
            </a:r>
            <a:r>
              <a:rPr lang="en-US" altLang="zh-TW" dirty="0"/>
              <a:t> (cubic Hamiltonian graphs that are not Hamiltonian connected, not 1-fault tolerant Hamiltonian, and not globally 3*-connected)</a:t>
            </a:r>
            <a:r>
              <a:rPr lang="zh-TW" altLang="zh-TW" dirty="0"/>
              <a:t>.</a:t>
            </a:r>
            <a:r>
              <a:rPr lang="zh-TW" altLang="en-US" dirty="0"/>
              <a:t>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In this chapter, we will </a:t>
            </a:r>
            <a:r>
              <a:rPr lang="zh-TW" altLang="zh-TW" dirty="0"/>
              <a:t>give one example each of </a:t>
            </a:r>
            <a:r>
              <a:rPr lang="en-US" altLang="zh-TW" dirty="0"/>
              <a:t>graphs in Categories</a:t>
            </a:r>
            <a:r>
              <a:rPr lang="zh-TW" altLang="zh-TW" dirty="0"/>
              <a:t> 2, 3, and 4.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0864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1408802"/>
          </a:xfrm>
        </p:spPr>
        <p:txBody>
          <a:bodyPr/>
          <a:lstStyle/>
          <a:p>
            <a:r>
              <a:rPr lang="zh-TW" altLang="zh-TW" dirty="0"/>
              <a:t>Figure 5-20 is </a:t>
            </a:r>
            <a:r>
              <a:rPr lang="en-US" altLang="zh-TW" dirty="0"/>
              <a:t>a graph </a:t>
            </a:r>
            <a:r>
              <a:rPr lang="zh-TW" altLang="zh-TW" dirty="0"/>
              <a:t>in </a:t>
            </a:r>
            <a:r>
              <a:rPr lang="en-US" altLang="zh-TW" dirty="0"/>
              <a:t>category</a:t>
            </a:r>
            <a:r>
              <a:rPr lang="zh-TW" altLang="zh-TW" dirty="0"/>
              <a:t> 2</a:t>
            </a:r>
            <a:r>
              <a:rPr lang="en-US" altLang="zh-TW" dirty="0"/>
              <a:t>: cubic Hamiltonian graphs that are Hamiltonian connected, 1-fault tolerant Hamiltonian, but not globally 3*-connected.</a:t>
            </a:r>
            <a:r>
              <a:rPr lang="zh-TW" altLang="zh-TW" dirty="0"/>
              <a:t>.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136253"/>
              </p:ext>
            </p:extLst>
          </p:nvPr>
        </p:nvGraphicFramePr>
        <p:xfrm>
          <a:off x="2384788" y="2348880"/>
          <a:ext cx="5183612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r:id="rId3" imgW="3750564" imgH="2231898" progId="Microsoft">
                  <p:embed/>
                </p:oleObj>
              </mc:Choice>
              <mc:Fallback>
                <p:oleObj r:id="rId3" imgW="3750564" imgH="2231898" progId="Microsof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788" y="2348880"/>
                        <a:ext cx="5183612" cy="30963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355976" y="6124654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/>
              <a:t>Figure 5-20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9965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2016224"/>
          </a:xfrm>
        </p:spPr>
        <p:txBody>
          <a:bodyPr/>
          <a:lstStyle/>
          <a:p>
            <a:r>
              <a:rPr lang="zh-TW" altLang="zh-TW" dirty="0"/>
              <a:t>We can prove the graph in Figure 5-20 is 1-fault tolerant Hamiltonian and Hamiltonian connected by </a:t>
            </a:r>
            <a:r>
              <a:rPr lang="en-US" altLang="zh-TW" dirty="0"/>
              <a:t>trial and error</a:t>
            </a:r>
            <a:r>
              <a:rPr lang="zh-TW" altLang="zh-TW" dirty="0"/>
              <a:t>.</a:t>
            </a:r>
            <a:r>
              <a:rPr lang="zh-TW" altLang="en-US" dirty="0"/>
              <a:t>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Not </a:t>
            </a:r>
            <a:r>
              <a:rPr lang="zh-TW" altLang="zh-TW" dirty="0"/>
              <a:t>globally 3*-connected. </a:t>
            </a:r>
            <a:endParaRPr lang="zh-TW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817368"/>
              </p:ext>
            </p:extLst>
          </p:nvPr>
        </p:nvGraphicFramePr>
        <p:xfrm>
          <a:off x="2627784" y="2422578"/>
          <a:ext cx="4221460" cy="372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r:id="rId3" imgW="4070223" imgH="2887599" progId="Microsoft">
                  <p:embed/>
                </p:oleObj>
              </mc:Choice>
              <mc:Fallback>
                <p:oleObj r:id="rId3" imgW="4070223" imgH="2887599" progId="Microsoft">
                  <p:embed/>
                  <p:pic>
                    <p:nvPicPr>
                      <p:cNvPr id="4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422578"/>
                        <a:ext cx="4221460" cy="3729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928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Figure 5-22 is </a:t>
            </a:r>
            <a:r>
              <a:rPr lang="en-US" altLang="zh-TW" dirty="0"/>
              <a:t>a graph in </a:t>
            </a:r>
            <a:r>
              <a:rPr lang="zh-TW" altLang="zh-TW" dirty="0"/>
              <a:t>region 3</a:t>
            </a:r>
            <a:r>
              <a:rPr lang="en-US" altLang="zh-TW" dirty="0"/>
              <a:t>: cubic Hamiltonian graphs that are not Hamiltonian connected, 1-fault tolerant Hamiltonian, globally 3*-connected.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414123"/>
              </p:ext>
            </p:extLst>
          </p:nvPr>
        </p:nvGraphicFramePr>
        <p:xfrm>
          <a:off x="2627784" y="1700808"/>
          <a:ext cx="3161424" cy="3312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r:id="rId3" imgW="3044571" imgH="3126105" progId="Microsoft">
                  <p:embed/>
                </p:oleObj>
              </mc:Choice>
              <mc:Fallback>
                <p:oleObj r:id="rId3" imgW="3044571" imgH="3126105" progId="Microsof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700808"/>
                        <a:ext cx="3161424" cy="33123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779912" y="5445224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/>
              <a:t>Figure 5-22</a:t>
            </a:r>
          </a:p>
        </p:txBody>
      </p:sp>
    </p:spTree>
    <p:extLst>
      <p:ext uri="{BB962C8B-B14F-4D97-AF65-F5344CB8AC3E}">
        <p14:creationId xmlns:p14="http://schemas.microsoft.com/office/powerpoint/2010/main" val="3985336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Not Hamiltonian connected</a:t>
            </a:r>
            <a:r>
              <a:rPr lang="zh-TW" altLang="zh-TW" dirty="0"/>
              <a:t>. </a:t>
            </a:r>
            <a:endParaRPr lang="en-US" altLang="zh-TW" dirty="0"/>
          </a:p>
          <a:p>
            <a:r>
              <a:rPr lang="en-US" altLang="zh-TW" dirty="0"/>
              <a:t>Global 3*-connected.</a:t>
            </a:r>
            <a:endParaRPr lang="zh-TW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60940"/>
              </p:ext>
            </p:extLst>
          </p:nvPr>
        </p:nvGraphicFramePr>
        <p:xfrm>
          <a:off x="1056902" y="1700808"/>
          <a:ext cx="3515097" cy="3701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6" r:id="rId3" imgW="3046857" imgH="3123819" progId="Microsoft">
                  <p:embed/>
                </p:oleObj>
              </mc:Choice>
              <mc:Fallback>
                <p:oleObj r:id="rId3" imgW="3046857" imgH="3123819" progId="Microsof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902" y="1700808"/>
                        <a:ext cx="3515097" cy="370194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951381" y="6309320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/>
              <a:t>Figure 5-23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4926985" y="1943255"/>
            <a:ext cx="3404829" cy="2683459"/>
            <a:chOff x="3396538" y="-286044"/>
            <a:chExt cx="5313069" cy="4187406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136" y="491805"/>
              <a:ext cx="3351907" cy="3409557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73558" y="2018212"/>
              <a:ext cx="636049" cy="1272097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538" y="-286044"/>
              <a:ext cx="1751856" cy="1004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5074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dirty="0"/>
              <a:t>Figure 5-24 is </a:t>
            </a:r>
            <a:r>
              <a:rPr lang="en-US" altLang="zh-TW" dirty="0"/>
              <a:t>a </a:t>
            </a:r>
            <a:r>
              <a:rPr lang="zh-TW" altLang="zh-TW" dirty="0"/>
              <a:t>region 4</a:t>
            </a:r>
            <a:r>
              <a:rPr lang="en-US" altLang="zh-TW" dirty="0"/>
              <a:t> graph:  cubic Hamiltonian graphs that are not Hamiltonian connected, 1-fault tolerant Hamiltonian, and not globally 3*-connected.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Note that the graph in Figure 5-24 is actually the graph</a:t>
            </a:r>
            <a:r>
              <a:rPr lang="en-US" altLang="zh-TW" dirty="0"/>
              <a:t> found </a:t>
            </a:r>
            <a:r>
              <a:rPr lang="zh-TW" altLang="zh-TW" dirty="0"/>
              <a:t>in Figure 4-39.</a:t>
            </a:r>
            <a:r>
              <a:rPr lang="zh-TW" altLang="en-US" dirty="0"/>
              <a:t> </a:t>
            </a:r>
            <a:r>
              <a:rPr lang="zh-TW" altLang="zh-TW" dirty="0"/>
              <a:t>Thus, it is 1-fault tolerant Hamiltonian but not Hamiltonian connected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42417"/>
              </p:ext>
            </p:extLst>
          </p:nvPr>
        </p:nvGraphicFramePr>
        <p:xfrm>
          <a:off x="2543150" y="1268760"/>
          <a:ext cx="382905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0" r:id="rId3" imgW="7005447" imgH="5895213" progId="Microsoft">
                  <p:embed/>
                </p:oleObj>
              </mc:Choice>
              <mc:Fallback>
                <p:oleObj r:id="rId3" imgW="7005447" imgH="5895213" progId="Microsof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50" y="1268760"/>
                        <a:ext cx="3829050" cy="325755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951381" y="4725144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/>
              <a:t>Figure 5-24</a:t>
            </a:r>
          </a:p>
        </p:txBody>
      </p:sp>
    </p:spTree>
    <p:extLst>
      <p:ext uri="{BB962C8B-B14F-4D97-AF65-F5344CB8AC3E}">
        <p14:creationId xmlns:p14="http://schemas.microsoft.com/office/powerpoint/2010/main" val="964159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2952328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/>
              <a:t>We can prove that there </a:t>
            </a:r>
            <a:r>
              <a:rPr lang="en-US" altLang="zh-TW" dirty="0"/>
              <a:t>are not </a:t>
            </a:r>
            <a:r>
              <a:rPr lang="zh-TW" altLang="zh-TW" dirty="0"/>
              <a:t>three internal disjoint spanning paths between </a:t>
            </a:r>
            <a:r>
              <a:rPr lang="zh-TW" altLang="zh-TW" i="1" dirty="0"/>
              <a:t>x</a:t>
            </a:r>
            <a:r>
              <a:rPr lang="zh-TW" altLang="zh-TW" dirty="0"/>
              <a:t> and </a:t>
            </a:r>
            <a:r>
              <a:rPr lang="zh-TW" altLang="zh-TW" i="1" dirty="0"/>
              <a:t>y</a:t>
            </a:r>
            <a:r>
              <a:rPr lang="zh-TW" altLang="zh-TW" dirty="0"/>
              <a:t>. Thus, it is not globally 3*-connected.</a:t>
            </a:r>
            <a:r>
              <a:rPr lang="zh-TW" altLang="en-US" dirty="0"/>
              <a:t> </a:t>
            </a:r>
            <a:r>
              <a:rPr lang="zh-TW" altLang="zh-TW" dirty="0"/>
              <a:t>Hence, it is in region 4. However, the proof that</a:t>
            </a:r>
            <a:r>
              <a:rPr lang="en-US" altLang="zh-TW" dirty="0"/>
              <a:t> “</a:t>
            </a:r>
            <a:r>
              <a:rPr lang="zh-TW" altLang="zh-TW" dirty="0"/>
              <a:t>there </a:t>
            </a:r>
            <a:r>
              <a:rPr lang="en-US" altLang="zh-TW" dirty="0"/>
              <a:t>are </a:t>
            </a:r>
            <a:r>
              <a:rPr lang="zh-TW" altLang="zh-TW" dirty="0"/>
              <a:t>no</a:t>
            </a:r>
            <a:r>
              <a:rPr lang="en-US" altLang="zh-TW" dirty="0"/>
              <a:t>t</a:t>
            </a:r>
            <a:r>
              <a:rPr lang="zh-TW" altLang="zh-TW" dirty="0"/>
              <a:t> three internal disjoint spanning paths between </a:t>
            </a:r>
            <a:r>
              <a:rPr lang="zh-TW" altLang="zh-TW" i="1" dirty="0"/>
              <a:t>x</a:t>
            </a:r>
            <a:r>
              <a:rPr lang="zh-TW" altLang="zh-TW" dirty="0"/>
              <a:t> and </a:t>
            </a:r>
            <a:r>
              <a:rPr lang="zh-TW" altLang="zh-TW" i="1" dirty="0"/>
              <a:t>y</a:t>
            </a:r>
            <a:r>
              <a:rPr lang="en-US" altLang="zh-TW" i="1" dirty="0"/>
              <a:t>”</a:t>
            </a:r>
            <a:r>
              <a:rPr lang="zh-TW" altLang="zh-TW" dirty="0"/>
              <a:t> is rather tedious.</a:t>
            </a:r>
            <a:r>
              <a:rPr lang="zh-TW" altLang="en-US" dirty="0"/>
              <a:t> </a:t>
            </a:r>
            <a:r>
              <a:rPr lang="en-US" altLang="zh-TW" dirty="0"/>
              <a:t>Fortunately</a:t>
            </a:r>
            <a:r>
              <a:rPr lang="zh-TW" altLang="zh-TW" dirty="0"/>
              <a:t>, there is an easy proof to show </a:t>
            </a:r>
            <a:r>
              <a:rPr lang="en-US" altLang="zh-TW" dirty="0"/>
              <a:t>that </a:t>
            </a:r>
            <a:r>
              <a:rPr lang="zh-TW" altLang="zh-TW" dirty="0"/>
              <a:t>this graph is not globally 3*-connected. Note that the graph in Figure 5-24 can be obtained by a sequence of vertex expansion</a:t>
            </a:r>
            <a:r>
              <a:rPr lang="en-US" altLang="zh-TW" dirty="0"/>
              <a:t>s</a:t>
            </a:r>
            <a:r>
              <a:rPr lang="zh-TW" altLang="zh-TW" dirty="0"/>
              <a:t> of the graph in Figure 5-25. Thus, the graph in Figure 5-24 is globally 3*-connected if and only if the graph in Figure 5-25 is globally 3*-connected.</a:t>
            </a:r>
          </a:p>
          <a:p>
            <a:endParaRPr lang="zh-TW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181903"/>
              </p:ext>
            </p:extLst>
          </p:nvPr>
        </p:nvGraphicFramePr>
        <p:xfrm>
          <a:off x="2843808" y="3645024"/>
          <a:ext cx="3713981" cy="2843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r:id="rId3" imgW="7869936" imgH="5964555" progId="Microsoft">
                  <p:embed/>
                </p:oleObj>
              </mc:Choice>
              <mc:Fallback>
                <p:oleObj r:id="rId3" imgW="7869936" imgH="5964555" progId="Microsof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645024"/>
                        <a:ext cx="3713981" cy="284334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951381" y="6237312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/>
              <a:t>Figure 5-25</a:t>
            </a:r>
          </a:p>
        </p:txBody>
      </p:sp>
    </p:spTree>
    <p:extLst>
      <p:ext uri="{BB962C8B-B14F-4D97-AF65-F5344CB8AC3E}">
        <p14:creationId xmlns:p14="http://schemas.microsoft.com/office/powerpoint/2010/main" val="1735395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Note that any globally 3*-connected</a:t>
            </a:r>
            <a:r>
              <a:rPr lang="en-US" altLang="zh-TW" dirty="0"/>
              <a:t> graph</a:t>
            </a:r>
            <a:r>
              <a:rPr lang="zh-TW" altLang="zh-TW" dirty="0"/>
              <a:t> is 1-fault tolerant Hamiltonian.</a:t>
            </a:r>
            <a:r>
              <a:rPr lang="zh-TW" altLang="en-US" dirty="0"/>
              <a:t> </a:t>
            </a:r>
            <a:r>
              <a:rPr lang="zh-TW" altLang="zh-TW" dirty="0"/>
              <a:t>Suppose that the graph in Figure 5-23 is globally 3*-connected.</a:t>
            </a:r>
            <a:r>
              <a:rPr lang="zh-TW" altLang="en-US" dirty="0"/>
              <a:t> </a:t>
            </a:r>
            <a:r>
              <a:rPr lang="en-US" altLang="zh-TW" dirty="0"/>
              <a:t>Suppose that </a:t>
            </a:r>
            <a:r>
              <a:rPr lang="zh-TW" altLang="zh-TW" dirty="0"/>
              <a:t>the vertex </a:t>
            </a:r>
            <a:r>
              <a:rPr lang="zh-TW" altLang="zh-TW" i="1" dirty="0"/>
              <a:t>x</a:t>
            </a:r>
            <a:r>
              <a:rPr lang="zh-TW" altLang="zh-TW" dirty="0"/>
              <a:t> in Figure 5-25 is faulty</a:t>
            </a:r>
            <a:r>
              <a:rPr lang="en-US" altLang="zh-TW" dirty="0"/>
              <a:t> (see Figure 5-26).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424364"/>
              </p:ext>
            </p:extLst>
          </p:nvPr>
        </p:nvGraphicFramePr>
        <p:xfrm>
          <a:off x="2206761" y="1988840"/>
          <a:ext cx="4730477" cy="3591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8" r:id="rId3" imgW="6570726" imgH="4931283" progId="Microsoft">
                  <p:embed/>
                </p:oleObj>
              </mc:Choice>
              <mc:Fallback>
                <p:oleObj r:id="rId3" imgW="6570726" imgH="4931283" progId="Microsof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761" y="1988840"/>
                        <a:ext cx="4730477" cy="359141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951381" y="5733256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dirty="0"/>
              <a:t>Figure 5-26</a:t>
            </a:r>
          </a:p>
        </p:txBody>
      </p:sp>
    </p:spTree>
    <p:extLst>
      <p:ext uri="{BB962C8B-B14F-4D97-AF65-F5344CB8AC3E}">
        <p14:creationId xmlns:p14="http://schemas.microsoft.com/office/powerpoint/2010/main" val="387378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73291"/>
              </p:ext>
            </p:extLst>
          </p:nvPr>
        </p:nvGraphicFramePr>
        <p:xfrm>
          <a:off x="2771800" y="2564904"/>
          <a:ext cx="4013387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r:id="rId3" imgW="5132070" imgH="4078605" progId="Microsoft">
                  <p:embed/>
                </p:oleObj>
              </mc:Choice>
              <mc:Fallback>
                <p:oleObj r:id="rId3" imgW="5132070" imgH="4078605" progId="Microsof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564904"/>
                        <a:ext cx="4013387" cy="32403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788024" y="5949280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5-2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768303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Suggested Reading and Possible Future Directions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83568" y="1340768"/>
            <a:ext cx="7488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800" dirty="0"/>
              <a:t>In [1], Albert, </a:t>
            </a:r>
            <a:r>
              <a:rPr lang="en-US" altLang="zh-TW" sz="2800" dirty="0" err="1"/>
              <a:t>Aldred</a:t>
            </a:r>
            <a:r>
              <a:rPr lang="en-US" altLang="zh-TW" sz="2800" dirty="0"/>
              <a:t>, Holton and Sheehan first studied cubic graphs with three internal disjoint spanning paths between any pair of vertices. Such graphs are called globally 3*-connected graphs. Later, Kao, Huang, Hsu and Hsu [3] proved that every globally 3*-connected graph is 1-fault tolerant Hamiltonian. Moreover, they proved that there are an infinite numbers of graphs in each region in Figure 5-19. The reader can see the reference section for more information [2].</a:t>
            </a:r>
          </a:p>
        </p:txBody>
      </p:sp>
    </p:spTree>
    <p:extLst>
      <p:ext uri="{BB962C8B-B14F-4D97-AF65-F5344CB8AC3E}">
        <p14:creationId xmlns:p14="http://schemas.microsoft.com/office/powerpoint/2010/main" val="111834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For possible future directions, we can classify the globally 3*-connected property of some families of graphs. For example, in Chapter 2, we introduced the family of generalized Petersen graphs and the family of cube-connected cycles. We can explore the globally 3*-connected property of this family of graphs. It was proven by Albert, M, </a:t>
            </a:r>
            <a:r>
              <a:rPr lang="en-US" altLang="zh-TW" dirty="0" err="1"/>
              <a:t>Aldred</a:t>
            </a:r>
            <a:r>
              <a:rPr lang="en-US" altLang="zh-TW" dirty="0"/>
              <a:t>, E.R.L., Holton, D., and Sheehan J. [1] that the graph </a:t>
            </a:r>
            <a:r>
              <a:rPr lang="en-US" altLang="zh-TW" dirty="0">
                <a:solidFill>
                  <a:srgbClr val="FF0000"/>
                </a:solidFill>
              </a:rPr>
              <a:t>GP(n,1), with n≥3, is globally 3*-connected if and only if n is odd; </a:t>
            </a:r>
            <a:r>
              <a:rPr lang="en-US" altLang="zh-TW" dirty="0"/>
              <a:t>the graph </a:t>
            </a:r>
            <a:r>
              <a:rPr lang="en-US" altLang="zh-TW" dirty="0">
                <a:solidFill>
                  <a:srgbClr val="FF0000"/>
                </a:solidFill>
              </a:rPr>
              <a:t>GP(n,2), with n≥3 is globally 3*-connected if and only if n=1,2, or 3 (mod 6)</a:t>
            </a:r>
            <a:r>
              <a:rPr lang="en-US" altLang="zh-TW" dirty="0"/>
              <a:t>; and the graph </a:t>
            </a:r>
            <a:r>
              <a:rPr lang="en-US" altLang="zh-TW" dirty="0">
                <a:solidFill>
                  <a:srgbClr val="FF0000"/>
                </a:solidFill>
              </a:rPr>
              <a:t>GP(n,3), with n≥7, is 3*-connected if and only if n is odd. </a:t>
            </a:r>
            <a:r>
              <a:rPr lang="en-US" altLang="zh-TW" dirty="0"/>
              <a:t>Recently, it has been proven that the graph </a:t>
            </a:r>
            <a:r>
              <a:rPr lang="en-US" altLang="zh-TW" dirty="0">
                <a:solidFill>
                  <a:srgbClr val="FF0000"/>
                </a:solidFill>
              </a:rPr>
              <a:t>P(n,4), with n≥9 is 3*-connected if and only if n≠12 </a:t>
            </a:r>
            <a:r>
              <a:rPr lang="en-US" altLang="zh-TW" dirty="0"/>
              <a:t>[3]. For cube-connected cycles, we hypothesize that </a:t>
            </a:r>
            <a:r>
              <a:rPr lang="en-US" altLang="zh-TW" dirty="0" err="1">
                <a:solidFill>
                  <a:srgbClr val="FF0000"/>
                </a:solidFill>
              </a:rPr>
              <a:t>CCC</a:t>
            </a:r>
            <a:r>
              <a:rPr lang="en-US" altLang="zh-TW" baseline="-25000" dirty="0" err="1">
                <a:solidFill>
                  <a:srgbClr val="FF0000"/>
                </a:solidFill>
              </a:rPr>
              <a:t>n</a:t>
            </a:r>
            <a:r>
              <a:rPr lang="en-US" altLang="zh-TW" dirty="0"/>
              <a:t> is globally 3*-connected if and only if n is odd with n </a:t>
            </a:r>
            <a:r>
              <a:rPr lang="en-US" altLang="zh-TW" dirty="0">
                <a:sym typeface="Symbol"/>
              </a:rPr>
              <a:t> 5.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2063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67544" y="1443841"/>
            <a:ext cx="828092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Reference: </a:t>
            </a:r>
            <a:endParaRPr lang="zh-TW" altLang="zh-TW" sz="2800" dirty="0"/>
          </a:p>
          <a:p>
            <a:pPr marL="457200" lvl="0" indent="-457200">
              <a:buFont typeface="+mj-lt"/>
              <a:buAutoNum type="arabicPeriod"/>
            </a:pPr>
            <a:r>
              <a:rPr lang="en-US" altLang="zh-TW" sz="2800" dirty="0"/>
              <a:t>Albert, M, </a:t>
            </a:r>
            <a:r>
              <a:rPr lang="en-US" altLang="zh-TW" sz="2800" dirty="0" err="1"/>
              <a:t>Aldred</a:t>
            </a:r>
            <a:r>
              <a:rPr lang="en-US" altLang="zh-TW" sz="2800" dirty="0"/>
              <a:t>, E.R.L., Holton, D., and Sheehan J., On 3*-connected graphs, </a:t>
            </a:r>
            <a:r>
              <a:rPr lang="en-US" altLang="zh-TW" sz="2800" i="1" dirty="0"/>
              <a:t>Australasian Journal of </a:t>
            </a:r>
            <a:r>
              <a:rPr lang="en-US" altLang="zh-TW" sz="2800" i="1" dirty="0" err="1"/>
              <a:t>Combinatorics</a:t>
            </a:r>
            <a:r>
              <a:rPr lang="en-US" altLang="zh-TW" sz="2800" i="1" dirty="0"/>
              <a:t> </a:t>
            </a:r>
            <a:r>
              <a:rPr lang="en-US" altLang="zh-TW" sz="2800" dirty="0"/>
              <a:t>24 (2001) 193.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altLang="zh-TW" sz="2800" u="sng" dirty="0">
                <a:hlinkClick r:id="rId2"/>
              </a:rPr>
              <a:t>Hsu</a:t>
            </a:r>
            <a:r>
              <a:rPr lang="en-US" altLang="zh-TW" sz="2800" dirty="0"/>
              <a:t>, L.H. and </a:t>
            </a:r>
            <a:r>
              <a:rPr lang="en-US" altLang="zh-TW" sz="2800" u="sng" dirty="0">
                <a:hlinkClick r:id="rId3"/>
              </a:rPr>
              <a:t>Lin</a:t>
            </a:r>
            <a:r>
              <a:rPr lang="en-US" altLang="zh-TW" sz="2800" dirty="0"/>
              <a:t>, C.K., </a:t>
            </a:r>
            <a:r>
              <a:rPr lang="en-US" altLang="zh-TW" sz="2800" i="1" dirty="0"/>
              <a:t>Graph Theory and Interconnection Networks</a:t>
            </a:r>
            <a:r>
              <a:rPr lang="en-US" altLang="zh-TW" sz="2800" dirty="0"/>
              <a:t>, CRC Press, 2008.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altLang="zh-TW" sz="2800" dirty="0"/>
              <a:t>Kao, S.S., Huang, H.M., Hsu, K.M., and Hsu, H.H., Cubic 1-Fault-Tolerant Hamiltonian Graphs, Globally 3*-Connected Graphs, and Super 3-Spanning Connected Graphs, to appear in </a:t>
            </a:r>
            <a:r>
              <a:rPr lang="en-US" altLang="zh-TW" sz="2800" i="1" dirty="0" err="1"/>
              <a:t>Ars</a:t>
            </a:r>
            <a:r>
              <a:rPr lang="en-US" altLang="zh-TW" sz="2800" i="1" dirty="0"/>
              <a:t> </a:t>
            </a:r>
            <a:r>
              <a:rPr lang="en-US" altLang="zh-TW" sz="2800" i="1" dirty="0" err="1"/>
              <a:t>Combinatorica</a:t>
            </a:r>
            <a:r>
              <a:rPr lang="en-US" altLang="zh-TW" sz="2800" dirty="0"/>
              <a:t>.</a:t>
            </a:r>
            <a:endParaRPr lang="zh-TW" altLang="zh-TW" sz="2800" dirty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336941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67544" y="1443841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cubic graphs</a:t>
            </a:r>
          </a:p>
          <a:p>
            <a:endParaRPr lang="en-US" altLang="zh-TW" dirty="0"/>
          </a:p>
          <a:p>
            <a:r>
              <a:rPr lang="en-US" altLang="zh-TW" dirty="0"/>
              <a:t>Special families of cubic graphs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Regular graphs</a:t>
            </a:r>
          </a:p>
          <a:p>
            <a:endParaRPr lang="en-US" altLang="zh-TW" dirty="0"/>
          </a:p>
          <a:p>
            <a:r>
              <a:rPr lang="en-US" altLang="zh-TW" dirty="0"/>
              <a:t>Special families of regular graphs</a:t>
            </a:r>
          </a:p>
          <a:p>
            <a:endParaRPr lang="en-US" altLang="zh-TW" dirty="0"/>
          </a:p>
          <a:p>
            <a:r>
              <a:rPr lang="en-US" altLang="zh-TW" dirty="0"/>
              <a:t>Examples:  Pancake graph</a:t>
            </a:r>
          </a:p>
          <a:p>
            <a:endParaRPr lang="en-US" altLang="zh-TW" dirty="0"/>
          </a:p>
          <a:p>
            <a:r>
              <a:rPr lang="en-US" altLang="zh-TW" dirty="0"/>
              <a:t>Matching composition of Pancake graphs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4980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內容版面配置區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435280" cy="4525963"/>
              </a:xfrm>
            </p:spPr>
            <p:txBody>
              <a:bodyPr/>
              <a:lstStyle/>
              <a:p>
                <a:r>
                  <a:rPr lang="en-US" altLang="zh-TW" dirty="0"/>
                  <a:t>General graph theory</a:t>
                </a:r>
              </a:p>
              <a:p>
                <a:r>
                  <a:rPr lang="en-US" altLang="zh-TW" dirty="0"/>
                  <a:t>Ore</a:t>
                </a:r>
              </a:p>
              <a:p>
                <a:r>
                  <a:rPr lang="en-US" altLang="zh-TW" dirty="0"/>
                  <a:t>Dirac</a:t>
                </a:r>
              </a:p>
              <a:p>
                <a:r>
                  <a:rPr lang="en-US" altLang="zh-TW" dirty="0" err="1"/>
                  <a:t>Chvatal</a:t>
                </a:r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≥(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mr>
                      <m:m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</m:m>
                  </m:oMath>
                </a14:m>
                <a:r>
                  <a:rPr lang="en-US" altLang="zh-TW" dirty="0"/>
                  <a:t>)+2 is Hamiltonian</a:t>
                </a:r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≥(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mr>
                      <m:m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</m:m>
                  </m:oMath>
                </a14:m>
                <a:r>
                  <a:rPr lang="en-US" altLang="zh-TW" dirty="0"/>
                  <a:t>)+3 is Hamiltonian connected</a:t>
                </a:r>
              </a:p>
              <a:p>
                <a:endParaRPr lang="en-US" altLang="zh-TW" dirty="0"/>
              </a:p>
            </p:txBody>
          </p:sp>
        </mc:Choice>
        <mc:Fallback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435280" cy="4525963"/>
              </a:xfrm>
              <a:blipFill>
                <a:blip r:embed="rId2"/>
                <a:stretch>
                  <a:fillRect l="-1301" t="-1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012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r>
              <a:rPr lang="en-US" altLang="zh-TW" dirty="0"/>
              <a:t>A note on Diameter of Pancake graph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0393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≥(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mr>
                      <m:m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</m:m>
                  </m:oMath>
                </a14:m>
                <a:r>
                  <a:rPr lang="en-US" altLang="zh-TW" dirty="0"/>
                  <a:t>)+3 is 1*, 2*, and 3*.</a:t>
                </a:r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≥(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mr>
                      <m:m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</m:m>
                  </m:oMath>
                </a14:m>
                <a:r>
                  <a:rPr lang="en-US" altLang="zh-TW" dirty="0"/>
                  <a:t>)+4 is 1*, 2*, 3*, 4*.</a:t>
                </a:r>
              </a:p>
              <a:p>
                <a:endParaRPr lang="en-US" altLang="zh-TW" dirty="0"/>
              </a:p>
              <a:p>
                <a:r>
                  <a:rPr lang="en-US" altLang="zh-TW" dirty="0" err="1"/>
                  <a:t>etc</a:t>
                </a:r>
                <a:endParaRPr lang="en-US" altLang="zh-TW" dirty="0"/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229600" cy="4525963"/>
              </a:xfr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02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258633"/>
              </p:ext>
            </p:extLst>
          </p:nvPr>
        </p:nvGraphicFramePr>
        <p:xfrm>
          <a:off x="3059832" y="2996952"/>
          <a:ext cx="3409950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r:id="rId3" imgW="5132070" imgH="4078605" progId="Microsoft">
                  <p:embed/>
                </p:oleObj>
              </mc:Choice>
              <mc:Fallback>
                <p:oleObj r:id="rId3" imgW="5132070" imgH="4078605" progId="Microsof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996952"/>
                        <a:ext cx="3409950" cy="27527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644008" y="5897439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5-3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6169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27984" y="5733256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5-4</a:t>
            </a:r>
            <a:endParaRPr lang="zh-TW" altLang="zh-TW" dirty="0"/>
          </a:p>
        </p:txBody>
      </p:sp>
      <p:grpSp>
        <p:nvGrpSpPr>
          <p:cNvPr id="10" name="群組 9"/>
          <p:cNvGrpSpPr/>
          <p:nvPr/>
        </p:nvGrpSpPr>
        <p:grpSpPr>
          <a:xfrm>
            <a:off x="1979712" y="772925"/>
            <a:ext cx="5313069" cy="4187406"/>
            <a:chOff x="3396538" y="-286044"/>
            <a:chExt cx="5313069" cy="4187406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136" y="491805"/>
              <a:ext cx="3351907" cy="3409557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73558" y="2018212"/>
              <a:ext cx="636049" cy="1272097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538" y="-286044"/>
              <a:ext cx="1751856" cy="1004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768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2195735" y="540360"/>
            <a:ext cx="5062589" cy="6007635"/>
            <a:chOff x="2195735" y="540360"/>
            <a:chExt cx="5062589" cy="6007635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954912"/>
              <a:ext cx="4718853" cy="4992771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606905"/>
              <a:ext cx="409020" cy="39623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540360"/>
              <a:ext cx="756527" cy="433821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841" y="552078"/>
              <a:ext cx="756527" cy="433821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5" y="3234386"/>
              <a:ext cx="756527" cy="433821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228" y="3283235"/>
              <a:ext cx="756527" cy="433821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1234906"/>
              <a:ext cx="454076" cy="589470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182" y="5085184"/>
              <a:ext cx="397317" cy="228457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5901045"/>
              <a:ext cx="514527" cy="646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183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Recall that a </a:t>
            </a:r>
            <a:r>
              <a:rPr lang="zh-TW" altLang="zh-TW" dirty="0">
                <a:solidFill>
                  <a:srgbClr val="FF0000"/>
                </a:solidFill>
              </a:rPr>
              <a:t>Hamiltonian connected graph </a:t>
            </a:r>
            <a:r>
              <a:rPr lang="zh-TW" altLang="zh-TW" dirty="0"/>
              <a:t>is a graph such that there is a path </a:t>
            </a:r>
            <a:r>
              <a:rPr lang="en-US" altLang="zh-TW" dirty="0"/>
              <a:t>passing through </a:t>
            </a:r>
            <a:r>
              <a:rPr lang="zh-TW" altLang="zh-TW" dirty="0"/>
              <a:t>all the vertices between any two vertices.</a:t>
            </a:r>
            <a:r>
              <a:rPr lang="zh-TW" altLang="en-US" dirty="0"/>
              <a:t> </a:t>
            </a:r>
            <a:r>
              <a:rPr lang="zh-TW" altLang="zh-TW" dirty="0"/>
              <a:t>A </a:t>
            </a:r>
            <a:r>
              <a:rPr lang="zh-TW" altLang="zh-TW" dirty="0">
                <a:solidFill>
                  <a:srgbClr val="FF0000"/>
                </a:solidFill>
              </a:rPr>
              <a:t>Hamiltonian graph </a:t>
            </a:r>
            <a:r>
              <a:rPr lang="zh-TW" altLang="zh-TW" dirty="0"/>
              <a:t>is a graph such that there are two internal disjoint paths spanning all the vertices between any two vertices</a:t>
            </a:r>
            <a:r>
              <a:rPr lang="en-US" altLang="zh-TW" dirty="0"/>
              <a:t> </a:t>
            </a:r>
            <a:r>
              <a:rPr lang="zh-TW" altLang="zh-TW" dirty="0"/>
              <a:t>(</a:t>
            </a:r>
            <a:r>
              <a:rPr lang="en-US" altLang="zh-TW" dirty="0"/>
              <a:t>s</a:t>
            </a:r>
            <a:r>
              <a:rPr lang="zh-TW" altLang="zh-TW" dirty="0"/>
              <a:t>ee Figure 5-2, </a:t>
            </a:r>
            <a:r>
              <a:rPr lang="en-US" altLang="zh-TW" dirty="0"/>
              <a:t>where </a:t>
            </a:r>
            <a:r>
              <a:rPr lang="zh-TW" altLang="zh-TW" dirty="0"/>
              <a:t>the blue </a:t>
            </a:r>
            <a:r>
              <a:rPr lang="en-US" altLang="zh-TW" dirty="0"/>
              <a:t>and </a:t>
            </a:r>
            <a:r>
              <a:rPr lang="zh-TW" altLang="zh-TW" dirty="0"/>
              <a:t>green line</a:t>
            </a:r>
            <a:r>
              <a:rPr lang="en-US" altLang="zh-TW" dirty="0"/>
              <a:t>s</a:t>
            </a:r>
            <a:r>
              <a:rPr lang="zh-TW" altLang="zh-TW" dirty="0"/>
              <a:t> </a:t>
            </a:r>
            <a:r>
              <a:rPr lang="en-US" altLang="zh-TW" dirty="0"/>
              <a:t>together </a:t>
            </a:r>
            <a:r>
              <a:rPr lang="zh-TW" altLang="zh-TW" dirty="0"/>
              <a:t>form a Hamiltonian cycle of the graph)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  <a:r>
              <a:rPr lang="en-US" altLang="zh-TW" dirty="0"/>
              <a:t>In this chapter</a:t>
            </a:r>
            <a:r>
              <a:rPr lang="zh-TW" altLang="zh-TW" dirty="0"/>
              <a:t>, we are dealing with graphs with </a:t>
            </a:r>
            <a:r>
              <a:rPr lang="zh-TW" altLang="zh-TW" i="1" dirty="0"/>
              <a:t>three </a:t>
            </a:r>
            <a:r>
              <a:rPr lang="zh-TW" altLang="zh-TW" dirty="0"/>
              <a:t>internal disjoint paths </a:t>
            </a:r>
            <a:r>
              <a:rPr lang="en-US" altLang="zh-TW" dirty="0"/>
              <a:t>traveling through </a:t>
            </a:r>
            <a:r>
              <a:rPr lang="zh-TW" altLang="zh-TW" dirty="0"/>
              <a:t>all the vertices between any </a:t>
            </a:r>
            <a:r>
              <a:rPr lang="en-US" altLang="zh-TW" dirty="0"/>
              <a:t>given </a:t>
            </a:r>
            <a:r>
              <a:rPr lang="zh-TW" altLang="zh-TW" dirty="0"/>
              <a:t>two vertices.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</a:t>
            </a:r>
            <a:r>
              <a:rPr lang="zh-TW" altLang="zh-TW" dirty="0"/>
              <a:t>e call a graph </a:t>
            </a:r>
            <a:r>
              <a:rPr lang="en-US" altLang="zh-TW" dirty="0"/>
              <a:t>with </a:t>
            </a:r>
            <a:r>
              <a:rPr lang="zh-TW" altLang="zh-TW" i="1" dirty="0"/>
              <a:t>k</a:t>
            </a:r>
            <a:r>
              <a:rPr lang="zh-TW" altLang="zh-TW" dirty="0"/>
              <a:t> internal disjoint paths spanning all the vertices between any two vertices a </a:t>
            </a:r>
            <a:r>
              <a:rPr lang="zh-TW" altLang="zh-TW" i="1" dirty="0"/>
              <a:t>k*</a:t>
            </a:r>
            <a:r>
              <a:rPr lang="zh-TW" altLang="zh-TW" dirty="0"/>
              <a:t>-connected graph.</a:t>
            </a:r>
            <a:r>
              <a:rPr lang="zh-TW" altLang="en-US" dirty="0"/>
              <a:t> </a:t>
            </a:r>
            <a:r>
              <a:rPr lang="zh-TW" altLang="zh-TW" dirty="0"/>
              <a:t>In particular, a Hamiltonian connected graph is 1*-connected graph and a Hamiltonian graph is a 2*-graph.</a:t>
            </a:r>
            <a:r>
              <a:rPr lang="zh-TW" altLang="en-US" dirty="0"/>
              <a:t> </a:t>
            </a:r>
            <a:r>
              <a:rPr lang="en-US" altLang="zh-TW" dirty="0"/>
              <a:t>In this chapter</a:t>
            </a:r>
            <a:r>
              <a:rPr lang="zh-TW" altLang="zh-TW" dirty="0"/>
              <a:t>, we </a:t>
            </a:r>
            <a:r>
              <a:rPr lang="en-US" altLang="zh-TW" dirty="0"/>
              <a:t>are </a:t>
            </a:r>
            <a:r>
              <a:rPr lang="zh-TW" altLang="zh-TW" dirty="0"/>
              <a:t>consider</a:t>
            </a:r>
            <a:r>
              <a:rPr lang="en-US" altLang="zh-TW" dirty="0" err="1"/>
              <a:t>ing</a:t>
            </a:r>
            <a:r>
              <a:rPr lang="zh-TW" altLang="zh-TW" dirty="0"/>
              <a:t> cubic 3*-connected graphs.</a:t>
            </a:r>
            <a:r>
              <a:rPr lang="zh-TW" altLang="en-US" dirty="0"/>
              <a:t> </a:t>
            </a:r>
            <a:r>
              <a:rPr lang="zh-TW" altLang="zh-TW" dirty="0"/>
              <a:t>Such graphs are </a:t>
            </a:r>
            <a:r>
              <a:rPr lang="en-US" altLang="zh-TW" dirty="0"/>
              <a:t>also </a:t>
            </a:r>
            <a:r>
              <a:rPr lang="zh-TW" altLang="zh-TW" dirty="0"/>
              <a:t>called </a:t>
            </a:r>
            <a:r>
              <a:rPr lang="zh-TW" altLang="zh-TW" dirty="0">
                <a:solidFill>
                  <a:srgbClr val="FF0000"/>
                </a:solidFill>
              </a:rPr>
              <a:t>globally 3*-connected graphs</a:t>
            </a:r>
            <a:r>
              <a:rPr lang="zh-TW" altLang="zh-TW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0971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It is interesting to </a:t>
            </a:r>
            <a:r>
              <a:rPr lang="en-US" altLang="zh-TW" dirty="0"/>
              <a:t>note </a:t>
            </a:r>
            <a:r>
              <a:rPr lang="zh-TW" altLang="zh-TW" dirty="0"/>
              <a:t>that every globally 3*-connected graph is a 1-fault tolerant Hamiltonian graph. The proof i</a:t>
            </a:r>
            <a:r>
              <a:rPr lang="en-US" altLang="zh-TW" dirty="0"/>
              <a:t>s simple</a:t>
            </a:r>
            <a:r>
              <a:rPr lang="zh-TW" altLang="zh-TW" dirty="0"/>
              <a:t>.</a:t>
            </a:r>
            <a:r>
              <a:rPr lang="zh-TW" altLang="en-US" dirty="0"/>
              <a:t> </a:t>
            </a:r>
            <a:endParaRPr lang="zh-TW" altLang="zh-TW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679643"/>
              </p:ext>
            </p:extLst>
          </p:nvPr>
        </p:nvGraphicFramePr>
        <p:xfrm>
          <a:off x="1691680" y="2204864"/>
          <a:ext cx="6047209" cy="3830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r:id="rId3" imgW="4883658" imgH="3080004" progId="Microsoft">
                  <p:embed/>
                </p:oleObj>
              </mc:Choice>
              <mc:Fallback>
                <p:oleObj r:id="rId3" imgW="4883658" imgH="3080004" progId="Microsof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204864"/>
                        <a:ext cx="6047209" cy="38303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603346" y="5877272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5-6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05422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Suppose that some edge is faulty </a:t>
            </a:r>
            <a:r>
              <a:rPr lang="en-US" altLang="zh-TW" dirty="0"/>
              <a:t>(</a:t>
            </a:r>
            <a:r>
              <a:rPr lang="zh-TW" altLang="zh-TW" dirty="0"/>
              <a:t>Figure 5-7</a:t>
            </a:r>
            <a:r>
              <a:rPr lang="en-US" altLang="zh-TW" dirty="0"/>
              <a:t>).</a:t>
            </a:r>
            <a:endParaRPr lang="zh-TW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616698"/>
              </p:ext>
            </p:extLst>
          </p:nvPr>
        </p:nvGraphicFramePr>
        <p:xfrm>
          <a:off x="1619672" y="1052736"/>
          <a:ext cx="6097674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r:id="rId3" imgW="4604766" imgH="3080004" progId="Microsoft">
                  <p:embed/>
                </p:oleObj>
              </mc:Choice>
              <mc:Fallback>
                <p:oleObj r:id="rId3" imgW="4604766" imgH="3080004" progId="Microsof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052736"/>
                        <a:ext cx="6097674" cy="4104456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009890" y="5157192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Figure 5-7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401294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6158</TotalTime>
  <Words>1615</Words>
  <Application>Microsoft Office PowerPoint</Application>
  <PresentationFormat>如螢幕大小 (4:3)</PresentationFormat>
  <Paragraphs>115</Paragraphs>
  <Slides>36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5" baseType="lpstr">
      <vt:lpstr>微軟正黑體</vt:lpstr>
      <vt:lpstr>新細明體</vt:lpstr>
      <vt:lpstr>Arial</vt:lpstr>
      <vt:lpstr>Calibri</vt:lpstr>
      <vt:lpstr>Cambria Math</vt:lpstr>
      <vt:lpstr>Symbol</vt:lpstr>
      <vt:lpstr>Times New Roman</vt:lpstr>
      <vt:lpstr>Office 佈景主題</vt:lpstr>
      <vt:lpstr>Microsoft</vt:lpstr>
      <vt:lpstr>Chapter 5: Globally 3*-connected graphs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Globally 3*-connected graphs</dc:title>
  <dc:creator>JL</dc:creator>
  <cp:lastModifiedBy>user</cp:lastModifiedBy>
  <cp:revision>76</cp:revision>
  <cp:lastPrinted>2016-02-28T10:31:07Z</cp:lastPrinted>
  <dcterms:created xsi:type="dcterms:W3CDTF">2015-02-28T02:11:43Z</dcterms:created>
  <dcterms:modified xsi:type="dcterms:W3CDTF">2016-08-18T01:35:14Z</dcterms:modified>
</cp:coreProperties>
</file>